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3"/>
  </p:notesMasterIdLst>
  <p:sldIdLst>
    <p:sldId id="256" r:id="rId2"/>
    <p:sldId id="257" r:id="rId3"/>
    <p:sldId id="258" r:id="rId4"/>
    <p:sldId id="259" r:id="rId5"/>
    <p:sldId id="260" r:id="rId6"/>
    <p:sldId id="261" r:id="rId7"/>
    <p:sldId id="270" r:id="rId8"/>
    <p:sldId id="269" r:id="rId9"/>
    <p:sldId id="268" r:id="rId10"/>
    <p:sldId id="267" r:id="rId11"/>
    <p:sldId id="266" r:id="rId12"/>
    <p:sldId id="265" r:id="rId13"/>
    <p:sldId id="264" r:id="rId14"/>
    <p:sldId id="263" r:id="rId15"/>
    <p:sldId id="277" r:id="rId16"/>
    <p:sldId id="276" r:id="rId17"/>
    <p:sldId id="275" r:id="rId18"/>
    <p:sldId id="274" r:id="rId19"/>
    <p:sldId id="273" r:id="rId20"/>
    <p:sldId id="272" r:id="rId21"/>
    <p:sldId id="271" r:id="rId22"/>
    <p:sldId id="283" r:id="rId23"/>
    <p:sldId id="282" r:id="rId24"/>
    <p:sldId id="281" r:id="rId25"/>
    <p:sldId id="280" r:id="rId26"/>
    <p:sldId id="279" r:id="rId27"/>
    <p:sldId id="278" r:id="rId28"/>
    <p:sldId id="284" r:id="rId29"/>
    <p:sldId id="286" r:id="rId30"/>
    <p:sldId id="285" r:id="rId31"/>
    <p:sldId id="288" r:id="rId3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3" d="100"/>
          <a:sy n="143" d="100"/>
        </p:scale>
        <p:origin x="684" y="11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927362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1728648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5419661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1039453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697666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196929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1784447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4885848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9258627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900907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2277478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8339521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13289789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93542321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65105746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84864669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84933596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88847895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730090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164616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27714347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60681687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5099552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412432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771243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551457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8279637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801502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689808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pt-BR"/>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0" y="0"/>
            <a:ext cx="9144000" cy="5143500"/>
          </a:xfrm>
          <a:prstGeom prst="rect">
            <a:avLst/>
          </a:prstGeom>
          <a:noFill/>
          <a:ln>
            <a:noFill/>
          </a:ln>
        </p:spPr>
      </p:pic>
      <p:pic>
        <p:nvPicPr>
          <p:cNvPr id="55" name="Google Shape;55;p13" title="logosss.png"/>
          <p:cNvPicPr preferRelativeResize="0"/>
          <p:nvPr/>
        </p:nvPicPr>
        <p:blipFill>
          <a:blip r:embed="rId4">
            <a:alphaModFix/>
          </a:blip>
          <a:stretch>
            <a:fillRect/>
          </a:stretch>
        </p:blipFill>
        <p:spPr>
          <a:xfrm>
            <a:off x="1165599" y="3324900"/>
            <a:ext cx="5426151" cy="739625"/>
          </a:xfrm>
          <a:prstGeom prst="rect">
            <a:avLst/>
          </a:prstGeom>
          <a:noFill/>
          <a:ln>
            <a:noFill/>
          </a:ln>
        </p:spPr>
      </p:pic>
      <p:pic>
        <p:nvPicPr>
          <p:cNvPr id="56" name="Google Shape;56;p13" title="REFORMA-TRIBUTARIA---LOGO-ATUALIZADA-01.png"/>
          <p:cNvPicPr preferRelativeResize="0"/>
          <p:nvPr/>
        </p:nvPicPr>
        <p:blipFill>
          <a:blip r:embed="rId5">
            <a:alphaModFix/>
          </a:blip>
          <a:stretch>
            <a:fillRect/>
          </a:stretch>
        </p:blipFill>
        <p:spPr>
          <a:xfrm>
            <a:off x="204725" y="685113"/>
            <a:ext cx="7048500" cy="30384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143990" cy="5143500"/>
          </a:xfrm>
          <a:prstGeom prst="rect">
            <a:avLst/>
          </a:prstGeom>
          <a:noFill/>
          <a:ln>
            <a:noFill/>
          </a:ln>
        </p:spPr>
      </p:pic>
      <p:sp>
        <p:nvSpPr>
          <p:cNvPr id="6" name="CaixaDeTexto 5">
            <a:extLst>
              <a:ext uri="{FF2B5EF4-FFF2-40B4-BE49-F238E27FC236}">
                <a16:creationId xmlns:a16="http://schemas.microsoft.com/office/drawing/2014/main" id="{EC73132C-4F7D-4346-AD64-70113F9D83A6}"/>
              </a:ext>
            </a:extLst>
          </p:cNvPr>
          <p:cNvSpPr txBox="1"/>
          <p:nvPr/>
        </p:nvSpPr>
        <p:spPr>
          <a:xfrm>
            <a:off x="667445" y="349969"/>
            <a:ext cx="7455364" cy="3293209"/>
          </a:xfrm>
          <a:prstGeom prst="rect">
            <a:avLst/>
          </a:prstGeom>
          <a:noFill/>
        </p:spPr>
        <p:txBody>
          <a:bodyPr wrap="square">
            <a:spAutoFit/>
          </a:bodyPr>
          <a:lstStyle/>
          <a:p>
            <a:r>
              <a:rPr lang="pt-BR" sz="1600" dirty="0"/>
              <a:t>Evidentemente, ao se abordar a tributação dos serviços por meio dos novos tributos da reforma tributária, há de se reconhecer a distinção entre os serviços que já são tributados pelo ISS e aqueles que não são tributados e passarão a sê-lo com a reforma, estes eleitos como foco de nossa reflexão neste artigo.</a:t>
            </a:r>
          </a:p>
          <a:p>
            <a:endParaRPr lang="pt-BR" sz="1600" dirty="0"/>
          </a:p>
          <a:p>
            <a:r>
              <a:rPr lang="pt-BR" sz="1600" dirty="0"/>
              <a:t>Oportuno apenas abrir um parênteses para lembrar que a atual tributação do ISS ocorre com uma alíquota menor, mas de forma cumulativa. Com a reforma, todos os serviços serão tributados com uma alíquota maior, provavelmente de 26,5%, mas de forma não cumulativa, permitindo o </a:t>
            </a:r>
            <a:r>
              <a:rPr lang="pt-BR" sz="1600" dirty="0" err="1"/>
              <a:t>creditamento</a:t>
            </a:r>
            <a:r>
              <a:rPr lang="pt-BR" sz="1600" dirty="0"/>
              <a:t> com relação às operações ou prestações anteriores. Como no setor de serviços esse crédito é mínimo, haverá um incremente na carga tributária, o que motivou a instituição do regime diferenciado para alguns setores específicos, nos termos do artigo 127, da LC nº 214/2025.</a:t>
            </a:r>
          </a:p>
        </p:txBody>
      </p:sp>
    </p:spTree>
    <p:extLst>
      <p:ext uri="{BB962C8B-B14F-4D97-AF65-F5344CB8AC3E}">
        <p14:creationId xmlns:p14="http://schemas.microsoft.com/office/powerpoint/2010/main" val="11139097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307025" y="0"/>
            <a:ext cx="9143990" cy="5143500"/>
          </a:xfrm>
          <a:prstGeom prst="rect">
            <a:avLst/>
          </a:prstGeom>
          <a:noFill/>
          <a:ln>
            <a:noFill/>
          </a:ln>
        </p:spPr>
      </p:pic>
      <p:sp>
        <p:nvSpPr>
          <p:cNvPr id="6" name="CaixaDeTexto 5">
            <a:extLst>
              <a:ext uri="{FF2B5EF4-FFF2-40B4-BE49-F238E27FC236}">
                <a16:creationId xmlns:a16="http://schemas.microsoft.com/office/drawing/2014/main" id="{B0CCD5D0-0010-43BC-A843-569E82E70199}"/>
              </a:ext>
            </a:extLst>
          </p:cNvPr>
          <p:cNvSpPr txBox="1"/>
          <p:nvPr/>
        </p:nvSpPr>
        <p:spPr>
          <a:xfrm>
            <a:off x="814283" y="134525"/>
            <a:ext cx="7108292" cy="3785652"/>
          </a:xfrm>
          <a:prstGeom prst="rect">
            <a:avLst/>
          </a:prstGeom>
          <a:noFill/>
        </p:spPr>
        <p:txBody>
          <a:bodyPr wrap="square">
            <a:spAutoFit/>
          </a:bodyPr>
          <a:lstStyle/>
          <a:p>
            <a:r>
              <a:rPr lang="pt-BR" sz="1600" dirty="0"/>
              <a:t>A partir desse reordenamento dos custos dos serviços por conta da tributação, tanto os serviços que já são tributados pelo ISS, que sofrerão um aumento da carga tributária, como aqueles que virão a ser tributados pela reforma, haverá a necessidade de uma reformulação dos contratos para a nova realidade, para um realinhamento dos preços, com a transferência, na medida do possível, do encargo tributário ao consumidor final.</a:t>
            </a:r>
          </a:p>
          <a:p>
            <a:endParaRPr lang="pt-BR" sz="1600" dirty="0"/>
          </a:p>
          <a:p>
            <a:r>
              <a:rPr lang="pt-BR" sz="1600" dirty="0"/>
              <a:t>Mesmo que a tão propagada simplificação do novo regime tributário esteja parcialmente comprometida com a necessidade de implantação dos diversos regimes diferenciados de tributação, entre outras razões, como o próprio funcionamento do Comitê Gestor do IBS, a reforma favorece uma inclusão de setores econômicos a contribuir com o suporte da carga tributária nacional, o que nos parece extremamente positivo na ótica da justiça fiscal e da capacidade contributiva, trazendo como efeito colateral o aumento de preços que poderá impulsionar uma inflação setorial.</a:t>
            </a:r>
          </a:p>
        </p:txBody>
      </p:sp>
    </p:spTree>
    <p:extLst>
      <p:ext uri="{BB962C8B-B14F-4D97-AF65-F5344CB8AC3E}">
        <p14:creationId xmlns:p14="http://schemas.microsoft.com/office/powerpoint/2010/main" val="10240965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143990" cy="5143500"/>
          </a:xfrm>
          <a:prstGeom prst="rect">
            <a:avLst/>
          </a:prstGeom>
          <a:noFill/>
          <a:ln>
            <a:noFill/>
          </a:ln>
        </p:spPr>
      </p:pic>
      <p:sp>
        <p:nvSpPr>
          <p:cNvPr id="6" name="CaixaDeTexto 5">
            <a:extLst>
              <a:ext uri="{FF2B5EF4-FFF2-40B4-BE49-F238E27FC236}">
                <a16:creationId xmlns:a16="http://schemas.microsoft.com/office/drawing/2014/main" id="{34F05958-F012-4CC9-BB4C-6EDACFAD9DF2}"/>
              </a:ext>
            </a:extLst>
          </p:cNvPr>
          <p:cNvSpPr txBox="1"/>
          <p:nvPr/>
        </p:nvSpPr>
        <p:spPr>
          <a:xfrm>
            <a:off x="680794" y="146838"/>
            <a:ext cx="7535457" cy="4278094"/>
          </a:xfrm>
          <a:prstGeom prst="rect">
            <a:avLst/>
          </a:prstGeom>
          <a:noFill/>
        </p:spPr>
        <p:txBody>
          <a:bodyPr wrap="square">
            <a:spAutoFit/>
          </a:bodyPr>
          <a:lstStyle/>
          <a:p>
            <a:r>
              <a:rPr lang="pt-BR" sz="1600" dirty="0"/>
              <a:t>Atualização dos Processos e Rotinas Contábeis</a:t>
            </a:r>
          </a:p>
          <a:p>
            <a:endParaRPr lang="pt-BR" sz="1600" dirty="0"/>
          </a:p>
          <a:p>
            <a:r>
              <a:rPr lang="pt-BR" sz="1600" dirty="0"/>
              <a:t>A introdução de tributos como a Contribuição sobre Bens e Serviços (CBS) e o Imposto sobre Bens e Serviços (IBS), que seguem o modelo de Imposto sobre Valor Agregado (IVA), representa uma mudança de sistema e de regras que permeiam hoje os modelos de apuração, pagamento, registros, entre outros. Uma das grandes mudanças do modelo é que os créditos fiscais (para garantir a não-cumulatividade) serão amplos, claros, porém somente serão validos após o pagamento efetivo na etapa anterior. Com essa nova mudança na regra, as empresas precisarão atualizar seus sistemas de contabilidade para apurar os créditos tributários somente após a liquidação financeira do tributo. Isso exigirá não apenas adequações técnicas em </a:t>
            </a:r>
            <a:r>
              <a:rPr lang="pt-BR" sz="1600" dirty="0" err="1"/>
              <a:t>ERPs</a:t>
            </a:r>
            <a:r>
              <a:rPr lang="pt-BR" sz="1600" dirty="0"/>
              <a:t>, mas também reestruturações internas, em governança da cadeia de fornecimento, para todas as empresas, desde as que possuam uma cadeia de suprimento robusta até as mais simples. Segundo a Confederação Nacional da Indústria (CNI), esses ajustes podem representar de 0,5% a 2% da receita anual para adaptação dos sistemas (https://www.portaldaindustria.com.br/</a:t>
            </a:r>
            <a:r>
              <a:rPr lang="pt-BR" sz="1600" dirty="0" err="1"/>
              <a:t>cni</a:t>
            </a:r>
            <a:r>
              <a:rPr lang="pt-BR" sz="1600" dirty="0"/>
              <a:t>/canais/reforma-tributaria/).</a:t>
            </a:r>
          </a:p>
        </p:txBody>
      </p:sp>
    </p:spTree>
    <p:extLst>
      <p:ext uri="{BB962C8B-B14F-4D97-AF65-F5344CB8AC3E}">
        <p14:creationId xmlns:p14="http://schemas.microsoft.com/office/powerpoint/2010/main" val="37051101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143990" cy="5143500"/>
          </a:xfrm>
          <a:prstGeom prst="rect">
            <a:avLst/>
          </a:prstGeom>
          <a:noFill/>
          <a:ln>
            <a:noFill/>
          </a:ln>
        </p:spPr>
      </p:pic>
      <p:sp>
        <p:nvSpPr>
          <p:cNvPr id="6" name="CaixaDeTexto 5">
            <a:extLst>
              <a:ext uri="{FF2B5EF4-FFF2-40B4-BE49-F238E27FC236}">
                <a16:creationId xmlns:a16="http://schemas.microsoft.com/office/drawing/2014/main" id="{1351FF52-59C1-4368-8FE3-6FC5BC6859C6}"/>
              </a:ext>
            </a:extLst>
          </p:cNvPr>
          <p:cNvSpPr txBox="1"/>
          <p:nvPr/>
        </p:nvSpPr>
        <p:spPr>
          <a:xfrm>
            <a:off x="1034539" y="242247"/>
            <a:ext cx="6908059" cy="3539430"/>
          </a:xfrm>
          <a:prstGeom prst="rect">
            <a:avLst/>
          </a:prstGeom>
          <a:noFill/>
        </p:spPr>
        <p:txBody>
          <a:bodyPr wrap="square">
            <a:spAutoFit/>
          </a:bodyPr>
          <a:lstStyle/>
          <a:p>
            <a:r>
              <a:rPr lang="pt-BR" sz="1600" dirty="0"/>
              <a:t>Impacto na Preparação de Orçamentos e Estimativas de Fluxo de Caixa</a:t>
            </a:r>
          </a:p>
          <a:p>
            <a:r>
              <a:rPr lang="pt-BR" sz="1600" dirty="0"/>
              <a:t>A reforma tributária do consumo, sem dúvida, irá afetar o fluxo de caixa das companhias no Brasil, em especial ao exigir o pagamento do tributo antes da apropriação do crédito fiscal (em muitos casos), podendo impactar diretamente a liquidez das empresas. A Federação Brasileira de Bancos (Febraban) estima que essa mudança pode reduzir a previsibilidade do fluxo de caixa em até 15% no primeiro ano da reforma (https://www1.folha.uol.com.br/blogs/que-imposto-e-esse/2024/06/split-payment-tem-impacto-em-caixa-de-empresas-mas-beneficio-supera-custo-diz-appy.shtml ). Ajustes no capital de giro e nas previsões financeiras são essenciais para acomodar o novo calendário de tributos e evitar déficits de caixa. Outros elementos também devem impactar esse item, tais como: perdas de benefícios fiscais, aumento das alíquotas dos tributos quando comparada ao montante atualmente desembolsado, etc.</a:t>
            </a:r>
          </a:p>
        </p:txBody>
      </p:sp>
    </p:spTree>
    <p:extLst>
      <p:ext uri="{BB962C8B-B14F-4D97-AF65-F5344CB8AC3E}">
        <p14:creationId xmlns:p14="http://schemas.microsoft.com/office/powerpoint/2010/main" val="28881691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250785" cy="5143500"/>
          </a:xfrm>
          <a:prstGeom prst="rect">
            <a:avLst/>
          </a:prstGeom>
          <a:noFill/>
          <a:ln>
            <a:noFill/>
          </a:ln>
        </p:spPr>
      </p:pic>
      <p:sp>
        <p:nvSpPr>
          <p:cNvPr id="6" name="CaixaDeTexto 5">
            <a:extLst>
              <a:ext uri="{FF2B5EF4-FFF2-40B4-BE49-F238E27FC236}">
                <a16:creationId xmlns:a16="http://schemas.microsoft.com/office/drawing/2014/main" id="{7EE9EE7C-7C27-466E-A229-DEC5A064C105}"/>
              </a:ext>
            </a:extLst>
          </p:cNvPr>
          <p:cNvSpPr txBox="1"/>
          <p:nvPr/>
        </p:nvSpPr>
        <p:spPr>
          <a:xfrm>
            <a:off x="1268146" y="867679"/>
            <a:ext cx="6821289" cy="2308324"/>
          </a:xfrm>
          <a:prstGeom prst="rect">
            <a:avLst/>
          </a:prstGeom>
          <a:noFill/>
        </p:spPr>
        <p:txBody>
          <a:bodyPr wrap="square">
            <a:spAutoFit/>
          </a:bodyPr>
          <a:lstStyle/>
          <a:p>
            <a:r>
              <a:rPr lang="pt-BR" sz="1600" dirty="0"/>
              <a:t>Além das revisões de curto prazo no fluxo de caixa, é fundamental que as empresas realizem uma análise aprofundada das projeções financeiras de longo prazo, especialmente em setores que estão pautados em incentivos fiscais para viabilizar os seus negócios, os impactos nos preços, no P&amp;L e nos  investimentos. A necessidade de ajustar previsões de fluxo de caixa e capital de giro pode influenciar decisões estratégicas, tanto para novos projetos quanto para operações em andamento, exigindo adaptações tanto em novos investimentos quanto na avaliação da viabilidade financeira de operações já em curso.</a:t>
            </a:r>
          </a:p>
        </p:txBody>
      </p:sp>
    </p:spTree>
    <p:extLst>
      <p:ext uri="{BB962C8B-B14F-4D97-AF65-F5344CB8AC3E}">
        <p14:creationId xmlns:p14="http://schemas.microsoft.com/office/powerpoint/2010/main" val="7536918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250785" cy="5143500"/>
          </a:xfrm>
          <a:prstGeom prst="rect">
            <a:avLst/>
          </a:prstGeom>
          <a:noFill/>
          <a:ln>
            <a:noFill/>
          </a:ln>
        </p:spPr>
      </p:pic>
      <p:sp>
        <p:nvSpPr>
          <p:cNvPr id="5" name="CaixaDeTexto 4">
            <a:extLst>
              <a:ext uri="{FF2B5EF4-FFF2-40B4-BE49-F238E27FC236}">
                <a16:creationId xmlns:a16="http://schemas.microsoft.com/office/drawing/2014/main" id="{25FD7918-3585-4EA4-A2B7-BDB7A6BB6B62}"/>
              </a:ext>
            </a:extLst>
          </p:cNvPr>
          <p:cNvSpPr txBox="1"/>
          <p:nvPr/>
        </p:nvSpPr>
        <p:spPr>
          <a:xfrm>
            <a:off x="674120" y="287001"/>
            <a:ext cx="7775737" cy="4031873"/>
          </a:xfrm>
          <a:prstGeom prst="rect">
            <a:avLst/>
          </a:prstGeom>
          <a:noFill/>
        </p:spPr>
        <p:txBody>
          <a:bodyPr wrap="square">
            <a:spAutoFit/>
          </a:bodyPr>
          <a:lstStyle/>
          <a:p>
            <a:r>
              <a:rPr lang="pt-BR" sz="1600" dirty="0"/>
              <a:t>Reestruturação das Demonstrações Financeiras</a:t>
            </a:r>
          </a:p>
          <a:p>
            <a:endParaRPr lang="pt-BR" sz="1600" dirty="0"/>
          </a:p>
          <a:p>
            <a:r>
              <a:rPr lang="pt-BR" sz="1600" dirty="0"/>
              <a:t>A transição para os tributos CBS e IBS, que incidem "por fora" dos preços, requer uma revisão das demonstrações financeiras, especialmente na Demonstração de Resultados do Exercício (DRE) e no Balanço Patrimonial. Conforme o modelo proposto, há uma discussão sobre a classificação contábil desses tributos, incluindo a possibilidade de que não sejam mais tratados como deduções de receita na DRE.</a:t>
            </a:r>
          </a:p>
          <a:p>
            <a:endParaRPr lang="pt-BR" sz="1600" dirty="0"/>
          </a:p>
          <a:p>
            <a:r>
              <a:rPr lang="pt-BR" sz="1600" dirty="0"/>
              <a:t>No entanto, a definição exata dessa apresentação ainda depende de regulamentações complementares e da interpretação das normas contábeis aplicáveis, como CPC 26 (IAS 1) e CPC 32 (IAS 12). Dessa forma, será fundamental que as empresas avaliem os impactos dessa possível mudança em conjunto com seus consultores contábeis e regulatórios. Dependendo da abordagem adotada, essa alteração pode impactar a forma de apresentação de indicadores, como EBITDA e margens de lucro brutas, exigindo notas explicativas detalhadas para garantir a transparência e a comparabilidade entre períodos.</a:t>
            </a:r>
          </a:p>
        </p:txBody>
      </p:sp>
    </p:spTree>
    <p:extLst>
      <p:ext uri="{BB962C8B-B14F-4D97-AF65-F5344CB8AC3E}">
        <p14:creationId xmlns:p14="http://schemas.microsoft.com/office/powerpoint/2010/main" val="37523182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250785" cy="5143500"/>
          </a:xfrm>
          <a:prstGeom prst="rect">
            <a:avLst/>
          </a:prstGeom>
          <a:noFill/>
          <a:ln>
            <a:noFill/>
          </a:ln>
        </p:spPr>
      </p:pic>
      <p:sp>
        <p:nvSpPr>
          <p:cNvPr id="5" name="CaixaDeTexto 4">
            <a:extLst>
              <a:ext uri="{FF2B5EF4-FFF2-40B4-BE49-F238E27FC236}">
                <a16:creationId xmlns:a16="http://schemas.microsoft.com/office/drawing/2014/main" id="{98CA7784-665D-4DD5-A38E-C44A7FE56762}"/>
              </a:ext>
            </a:extLst>
          </p:cNvPr>
          <p:cNvSpPr txBox="1"/>
          <p:nvPr/>
        </p:nvSpPr>
        <p:spPr>
          <a:xfrm>
            <a:off x="754212" y="134525"/>
            <a:ext cx="7442015" cy="3785652"/>
          </a:xfrm>
          <a:prstGeom prst="rect">
            <a:avLst/>
          </a:prstGeom>
          <a:noFill/>
        </p:spPr>
        <p:txBody>
          <a:bodyPr wrap="square">
            <a:spAutoFit/>
          </a:bodyPr>
          <a:lstStyle/>
          <a:p>
            <a:r>
              <a:rPr lang="pt-BR" sz="1600" dirty="0"/>
              <a:t>Reavaliação de Incentivos Fiscais e Benefícios</a:t>
            </a:r>
          </a:p>
          <a:p>
            <a:endParaRPr lang="pt-BR" sz="1600" dirty="0"/>
          </a:p>
          <a:p>
            <a:r>
              <a:rPr lang="pt-BR" sz="1600" dirty="0"/>
              <a:t>A reforma pode extinguir ou revisar os incentivos fiscais e benefícios atualmente disponíveis. Empresas que dependem de créditos presumidos, isenções e reduções de alíquota precisarão recalcular suas margens e reavaliar investimentos futuros. A eliminação de incentivos pode impactar diretamente os relatórios contábeis, conforme exigido pelo CPC 26 (IAS 1) - Apresentação das Demonstrações Contábeis, que requer a divulgação de informações relevantes para a compreensão dos usuários das demonstrações financeiras.</a:t>
            </a:r>
          </a:p>
          <a:p>
            <a:endParaRPr lang="pt-BR" sz="1600" dirty="0"/>
          </a:p>
          <a:p>
            <a:r>
              <a:rPr lang="pt-BR" sz="1600" dirty="0"/>
              <a:t>Além disso, em conformidade com o CPC 23 (IAS 8) - Políticas Contábeis, Mudança de Estimativa e Retificação de Erro, qualquer ajuste decorrente da reforma tributária que afete as margens e os custos operacionais das empresas deve ser devidamente divulgado nas notas explicativas, garantindo transparência e comparabilidade com períodos anteriores</a:t>
            </a:r>
          </a:p>
        </p:txBody>
      </p:sp>
    </p:spTree>
    <p:extLst>
      <p:ext uri="{BB962C8B-B14F-4D97-AF65-F5344CB8AC3E}">
        <p14:creationId xmlns:p14="http://schemas.microsoft.com/office/powerpoint/2010/main" val="1070074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694143" y="-100116"/>
            <a:ext cx="9250785" cy="5143500"/>
          </a:xfrm>
          <a:prstGeom prst="rect">
            <a:avLst/>
          </a:prstGeom>
          <a:noFill/>
          <a:ln>
            <a:noFill/>
          </a:ln>
        </p:spPr>
      </p:pic>
      <p:sp>
        <p:nvSpPr>
          <p:cNvPr id="5" name="CaixaDeTexto 4">
            <a:extLst>
              <a:ext uri="{FF2B5EF4-FFF2-40B4-BE49-F238E27FC236}">
                <a16:creationId xmlns:a16="http://schemas.microsoft.com/office/drawing/2014/main" id="{52947A69-B9FB-4B12-8181-79F232F3AB7D}"/>
              </a:ext>
            </a:extLst>
          </p:cNvPr>
          <p:cNvSpPr txBox="1"/>
          <p:nvPr/>
        </p:nvSpPr>
        <p:spPr>
          <a:xfrm>
            <a:off x="467211" y="498668"/>
            <a:ext cx="7328550" cy="3046988"/>
          </a:xfrm>
          <a:prstGeom prst="rect">
            <a:avLst/>
          </a:prstGeom>
          <a:noFill/>
        </p:spPr>
        <p:txBody>
          <a:bodyPr wrap="square">
            <a:spAutoFit/>
          </a:bodyPr>
          <a:lstStyle/>
          <a:p>
            <a:r>
              <a:rPr lang="pt-BR" sz="1600" dirty="0"/>
              <a:t>De acordo com um estudo da Federação das Indústrias do Estado de São Paulo (FIESP), a eliminação de incentivos pode elevar a carga tributária de setores estratégicos, exigindo revisões em projetos de investimento (https://www.fiesp.com.br/reforma-tributaria/ ).</a:t>
            </a:r>
          </a:p>
          <a:p>
            <a:endParaRPr lang="pt-BR" sz="1600" dirty="0"/>
          </a:p>
          <a:p>
            <a:r>
              <a:rPr lang="pt-BR" sz="1600" dirty="0"/>
              <a:t>Com a potencial eliminação de incentivos fiscais, as empresas precisarão avaliar o impacto sobre as margens operacionais e o valor recuperável de ativos e divulgar essas informações em notas explicativas, conforme os princípios estabelecidos nas normas citadas. Esse detalhamento fornece clareza sobre as mudanças nas políticas contábeis de apuração de tributos e projeções de fluxo de caixa, oferecendo uma visão precisa aos investidores sobre a sustentabilidade e a rentabilidade de longo prazo.</a:t>
            </a:r>
          </a:p>
        </p:txBody>
      </p:sp>
    </p:spTree>
    <p:extLst>
      <p:ext uri="{BB962C8B-B14F-4D97-AF65-F5344CB8AC3E}">
        <p14:creationId xmlns:p14="http://schemas.microsoft.com/office/powerpoint/2010/main" val="40882908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250785" cy="5143500"/>
          </a:xfrm>
          <a:prstGeom prst="rect">
            <a:avLst/>
          </a:prstGeom>
          <a:noFill/>
          <a:ln>
            <a:noFill/>
          </a:ln>
        </p:spPr>
      </p:pic>
      <p:sp>
        <p:nvSpPr>
          <p:cNvPr id="5" name="CaixaDeTexto 4">
            <a:extLst>
              <a:ext uri="{FF2B5EF4-FFF2-40B4-BE49-F238E27FC236}">
                <a16:creationId xmlns:a16="http://schemas.microsoft.com/office/drawing/2014/main" id="{01BA68FA-5F2D-43DD-A3CD-3B7B52D09E92}"/>
              </a:ext>
            </a:extLst>
          </p:cNvPr>
          <p:cNvSpPr txBox="1"/>
          <p:nvPr/>
        </p:nvSpPr>
        <p:spPr>
          <a:xfrm>
            <a:off x="1047888" y="457690"/>
            <a:ext cx="7208409" cy="3539430"/>
          </a:xfrm>
          <a:prstGeom prst="rect">
            <a:avLst/>
          </a:prstGeom>
          <a:noFill/>
        </p:spPr>
        <p:txBody>
          <a:bodyPr wrap="square">
            <a:spAutoFit/>
          </a:bodyPr>
          <a:lstStyle/>
          <a:p>
            <a:r>
              <a:rPr lang="pt-BR" sz="1600" dirty="0"/>
              <a:t>Atualização das Unidades Geradoras de Caixa e Estimativas de </a:t>
            </a:r>
            <a:r>
              <a:rPr lang="pt-BR" sz="1600" dirty="0" err="1"/>
              <a:t>Impairment</a:t>
            </a:r>
            <a:endParaRPr lang="pt-BR" sz="1600" dirty="0"/>
          </a:p>
          <a:p>
            <a:endParaRPr lang="pt-BR" sz="1600" dirty="0"/>
          </a:p>
          <a:p>
            <a:r>
              <a:rPr lang="pt-BR" sz="1600" dirty="0"/>
              <a:t>As mudanças na estrutura tributária com a reforma poderão impactar diretamente as Unidades Geradoras de Caixa (</a:t>
            </a:r>
            <a:r>
              <a:rPr lang="pt-BR" sz="1600" dirty="0" err="1"/>
              <a:t>UGCs</a:t>
            </a:r>
            <a:r>
              <a:rPr lang="pt-BR" sz="1600" dirty="0"/>
              <a:t>) e as estimativas de </a:t>
            </a:r>
            <a:r>
              <a:rPr lang="pt-BR" sz="1600" dirty="0" err="1"/>
              <a:t>impairment</a:t>
            </a:r>
            <a:r>
              <a:rPr lang="pt-BR" sz="1600" dirty="0"/>
              <a:t>. Diante da unificação de tributos com a CBS e o IBS, as empresas podem precisar revisar o valor recuperável de seus ativos, considerando que a nova estrutura tributária pode afetar os fluxos de caixa projetados. Esse ajuste nos cálculos de </a:t>
            </a:r>
            <a:r>
              <a:rPr lang="pt-BR" sz="1600" dirty="0" err="1"/>
              <a:t>impairment</a:t>
            </a:r>
            <a:r>
              <a:rPr lang="pt-BR" sz="1600" dirty="0"/>
              <a:t> deve seguir as normas CPC 01 e IAS 36, que requer que sejam consideradas as condições fiscais vigentes que afetem os fluxos de caixa utilizados para testar o </a:t>
            </a:r>
            <a:r>
              <a:rPr lang="pt-BR" sz="1600" dirty="0" err="1"/>
              <a:t>impairment</a:t>
            </a:r>
            <a:r>
              <a:rPr lang="pt-BR" sz="1600" dirty="0"/>
              <a:t> . A análise dos efeitos da reforma nas </a:t>
            </a:r>
            <a:r>
              <a:rPr lang="pt-BR" sz="1600" dirty="0" err="1"/>
              <a:t>UGCs</a:t>
            </a:r>
            <a:r>
              <a:rPr lang="pt-BR" sz="1600" dirty="0"/>
              <a:t> se torna especialmente relevante em setores com alta dependência de incentivos fiscais, uma vez que eventuais mudanças nos benefícios podem alterar a rentabilidade futura dos ativos.</a:t>
            </a:r>
          </a:p>
        </p:txBody>
      </p:sp>
    </p:spTree>
    <p:extLst>
      <p:ext uri="{BB962C8B-B14F-4D97-AF65-F5344CB8AC3E}">
        <p14:creationId xmlns:p14="http://schemas.microsoft.com/office/powerpoint/2010/main" val="6820360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180210" y="0"/>
            <a:ext cx="9250785" cy="5143500"/>
          </a:xfrm>
          <a:prstGeom prst="rect">
            <a:avLst/>
          </a:prstGeom>
          <a:noFill/>
          <a:ln>
            <a:noFill/>
          </a:ln>
        </p:spPr>
      </p:pic>
      <p:sp>
        <p:nvSpPr>
          <p:cNvPr id="5" name="CaixaDeTexto 4">
            <a:extLst>
              <a:ext uri="{FF2B5EF4-FFF2-40B4-BE49-F238E27FC236}">
                <a16:creationId xmlns:a16="http://schemas.microsoft.com/office/drawing/2014/main" id="{115F24F4-2E1A-4330-83A7-0CBC102F236F}"/>
              </a:ext>
            </a:extLst>
          </p:cNvPr>
          <p:cNvSpPr txBox="1"/>
          <p:nvPr/>
        </p:nvSpPr>
        <p:spPr>
          <a:xfrm>
            <a:off x="814283" y="673134"/>
            <a:ext cx="7108292" cy="3293209"/>
          </a:xfrm>
          <a:prstGeom prst="rect">
            <a:avLst/>
          </a:prstGeom>
          <a:noFill/>
        </p:spPr>
        <p:txBody>
          <a:bodyPr wrap="square">
            <a:spAutoFit/>
          </a:bodyPr>
          <a:lstStyle/>
          <a:p>
            <a:r>
              <a:rPr lang="pt-BR" sz="1600" dirty="0"/>
              <a:t>A reforma tributária também traz desafios relacionados à recuperação de créditos tributários acumulados durante o período de transição e após sua implementação. De acordo com os Projetos de Lei (68/24 e 108/24), os créditos remanescentes de tributos extintos, como o ICMS, poderão depender de regulamentação estadual para devolução ou compensação, com possibilidade de parcelamento em até 240 meses corrigidos pelo IPCA.</a:t>
            </a:r>
          </a:p>
          <a:p>
            <a:endParaRPr lang="pt-BR" sz="1600" dirty="0"/>
          </a:p>
          <a:p>
            <a:r>
              <a:rPr lang="pt-BR" sz="1600" dirty="0"/>
              <a:t>Sob a perspectiva contábil, as empresas precisarão avaliar a realização e a recuperabilidade desses créditos tributários, especialmente para fins de apresentação em seus balanços patrimoniais. Será essencial verificar se esses créditos podem ser utilizados ou compensados dentro das novas regras, evitando impactos negativos no fluxo de caixa e no valor recuperável de ativos.</a:t>
            </a:r>
          </a:p>
        </p:txBody>
      </p:sp>
    </p:spTree>
    <p:extLst>
      <p:ext uri="{BB962C8B-B14F-4D97-AF65-F5344CB8AC3E}">
        <p14:creationId xmlns:p14="http://schemas.microsoft.com/office/powerpoint/2010/main" val="1378802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143990" cy="5143500"/>
          </a:xfrm>
          <a:prstGeom prst="rect">
            <a:avLst/>
          </a:prstGeom>
          <a:noFill/>
          <a:ln>
            <a:noFill/>
          </a:ln>
        </p:spPr>
      </p:pic>
      <p:sp>
        <p:nvSpPr>
          <p:cNvPr id="4" name="CaixaDeTexto 3">
            <a:extLst>
              <a:ext uri="{FF2B5EF4-FFF2-40B4-BE49-F238E27FC236}">
                <a16:creationId xmlns:a16="http://schemas.microsoft.com/office/drawing/2014/main" id="{45B78BB8-B4AD-4CAF-90BE-CA98DFFC0916}"/>
              </a:ext>
            </a:extLst>
          </p:cNvPr>
          <p:cNvSpPr txBox="1"/>
          <p:nvPr/>
        </p:nvSpPr>
        <p:spPr>
          <a:xfrm>
            <a:off x="848226" y="125702"/>
            <a:ext cx="6797842" cy="3847207"/>
          </a:xfrm>
          <a:prstGeom prst="rect">
            <a:avLst/>
          </a:prstGeom>
          <a:noFill/>
        </p:spPr>
        <p:txBody>
          <a:bodyPr wrap="square">
            <a:spAutoFit/>
          </a:bodyPr>
          <a:lstStyle/>
          <a:p>
            <a:r>
              <a:rPr lang="pt-BR" sz="2000" dirty="0">
                <a:latin typeface="Arial"/>
                <a:cs typeface="Arial"/>
              </a:rPr>
              <a:t>Daniel Mauricio</a:t>
            </a:r>
            <a:br>
              <a:rPr lang="pt-BR" sz="2000" dirty="0">
                <a:latin typeface="Arial"/>
                <a:cs typeface="Arial"/>
              </a:rPr>
            </a:br>
            <a:r>
              <a:rPr lang="pt-BR" sz="1400" dirty="0">
                <a:latin typeface="Arial"/>
                <a:cs typeface="Arial"/>
              </a:rPr>
              <a:t>Graduado em Letras - UFPR; Administração de Empresas - FESP; Direito - FARESC; Pós-graduado em Gestão Administrativa e Tributária – PUC/PR; Pós-Graduado em Gestão de Pessoas e Qualidade no Setor Público - SPEI; Pós-Graduado em Gestão Pública de Tecnologia da Informação – PUC/PR; Pós-Graduado em Gestão Pública – FAEL. É Auditor de Tributos Municipais da Secretaria Municipal de Finanças da Prefeitura Municipal de Curitiba; foi Diretor do Departamento de Rendas Mobiliárias da Secretaria Municipal de Finanças da Prefeitura Municipal de Curitiba; foi integrante do NAJ/SMF - Núcleo de Assessoramento Jurídico da Secretaria Municipal de Finanças de Curitiba; foi membro do CRT - Comissão de Recursos Tributários da Prefeitura Municipal de Curitiba; foi julgador tributário da Junta de Julgamento Tributário da Secretaria Municipal de Finanças da Prefeitura Municipal de Curitiba; foi integrante da Câmara Técnica Permanente da ABRASF – Associação dos Secretários de Finanças das Capitais, atualmente é Chefe de Serviços do Setor de Processos Administrativos da PMC. </a:t>
            </a:r>
            <a:br>
              <a:rPr lang="pt-BR" sz="1400" dirty="0">
                <a:latin typeface="Arial"/>
                <a:cs typeface="Arial"/>
              </a:rPr>
            </a:br>
            <a:endParaRPr lang="pt-B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250785" cy="5143500"/>
          </a:xfrm>
          <a:prstGeom prst="rect">
            <a:avLst/>
          </a:prstGeom>
          <a:noFill/>
          <a:ln>
            <a:noFill/>
          </a:ln>
        </p:spPr>
      </p:pic>
      <p:sp>
        <p:nvSpPr>
          <p:cNvPr id="5" name="CaixaDeTexto 4">
            <a:extLst>
              <a:ext uri="{FF2B5EF4-FFF2-40B4-BE49-F238E27FC236}">
                <a16:creationId xmlns:a16="http://schemas.microsoft.com/office/drawing/2014/main" id="{6DAD7524-8AE9-4AA4-84BD-5A6B6E0CCF60}"/>
              </a:ext>
            </a:extLst>
          </p:cNvPr>
          <p:cNvSpPr txBox="1"/>
          <p:nvPr/>
        </p:nvSpPr>
        <p:spPr>
          <a:xfrm>
            <a:off x="1221424" y="134525"/>
            <a:ext cx="7001501" cy="4031873"/>
          </a:xfrm>
          <a:prstGeom prst="rect">
            <a:avLst/>
          </a:prstGeom>
          <a:noFill/>
        </p:spPr>
        <p:txBody>
          <a:bodyPr wrap="square">
            <a:spAutoFit/>
          </a:bodyPr>
          <a:lstStyle/>
          <a:p>
            <a:r>
              <a:rPr lang="pt-BR" sz="1600" dirty="0"/>
              <a:t>Impactos da Reforma Tributária no </a:t>
            </a:r>
            <a:r>
              <a:rPr lang="pt-BR" sz="1600" dirty="0" err="1"/>
              <a:t>Capex</a:t>
            </a:r>
            <a:r>
              <a:rPr lang="pt-BR" sz="1600" dirty="0"/>
              <a:t> e Ativos Imobilizados</a:t>
            </a:r>
          </a:p>
          <a:p>
            <a:endParaRPr lang="pt-BR" sz="1600" dirty="0"/>
          </a:p>
          <a:p>
            <a:r>
              <a:rPr lang="pt-BR" sz="1600" dirty="0"/>
              <a:t>Em 2026, as empresas precisarão reavaliar como os novos tributos impactarão seus investimentos em ativos imobilizados, especialmente no que se refere ao tratamento fiscal de bens de capital. Por um lado, as empresas poderão se beneficiar da nova possibilidade de recuperar créditos de CBS e IBS de maneira mais ágil, com um prazo de 60 dias, como previsto no PL 68/2024 para compensação, em vez das 48 parcelas permitidas anteriormente para caso do ICMS. Isso representa uma melhoria substancial no fluxo de caixa, o que poderá aliviar a pressão financeira e abrir espaço para novos investimentos em </a:t>
            </a:r>
            <a:r>
              <a:rPr lang="pt-BR" sz="1600" dirty="0" err="1"/>
              <a:t>Capex</a:t>
            </a:r>
            <a:r>
              <a:rPr lang="pt-BR" sz="1600" dirty="0"/>
              <a:t>. Além disso, a mudança pode tornar o planejamento tributário mais eficiente, permitindo uma gestão mais eficaz dos ativos imobilizados e a recuperação de créditos de forma mais estratégica. Dessa forma, essa reavaliação do impacto fiscal será fundamental para otimizar as decisões de investimento e garantir a conformidade com a nova legislação.</a:t>
            </a:r>
          </a:p>
        </p:txBody>
      </p:sp>
    </p:spTree>
    <p:extLst>
      <p:ext uri="{BB962C8B-B14F-4D97-AF65-F5344CB8AC3E}">
        <p14:creationId xmlns:p14="http://schemas.microsoft.com/office/powerpoint/2010/main" val="4052680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250785" cy="5143500"/>
          </a:xfrm>
          <a:prstGeom prst="rect">
            <a:avLst/>
          </a:prstGeom>
          <a:noFill/>
          <a:ln>
            <a:noFill/>
          </a:ln>
        </p:spPr>
      </p:pic>
      <p:sp>
        <p:nvSpPr>
          <p:cNvPr id="7" name="CaixaDeTexto 6">
            <a:extLst>
              <a:ext uri="{FF2B5EF4-FFF2-40B4-BE49-F238E27FC236}">
                <a16:creationId xmlns:a16="http://schemas.microsoft.com/office/drawing/2014/main" id="{1A0CD508-230C-4901-BAB1-9417B4E5E0CE}"/>
              </a:ext>
            </a:extLst>
          </p:cNvPr>
          <p:cNvSpPr txBox="1"/>
          <p:nvPr/>
        </p:nvSpPr>
        <p:spPr>
          <a:xfrm>
            <a:off x="737524" y="93442"/>
            <a:ext cx="7879194" cy="4493538"/>
          </a:xfrm>
          <a:prstGeom prst="rect">
            <a:avLst/>
          </a:prstGeom>
          <a:noFill/>
        </p:spPr>
        <p:txBody>
          <a:bodyPr wrap="square">
            <a:spAutoFit/>
          </a:bodyPr>
          <a:lstStyle/>
          <a:p>
            <a:r>
              <a:rPr lang="pt-BR" sz="1600" dirty="0"/>
              <a:t>a.      Mudança nos Processos Operacionais</a:t>
            </a:r>
          </a:p>
          <a:p>
            <a:endParaRPr lang="pt-BR" sz="1600" dirty="0"/>
          </a:p>
          <a:p>
            <a:r>
              <a:rPr lang="pt-BR" sz="1600" dirty="0"/>
              <a:t>A introdução do Imposto sobre Bens e Serviços (IBS) e da Contribuição sobre Bens e Serviços (CBS) trará impactos significativos no modelo dos processos operacionais das empresas, principalmente devido à transição para a não-cumulatividade plena. Esse novo regime permite que as empresas compensem o imposto pago nas etapas anteriores da cadeia produtiva, evitando a tributação em cascata e reduzindo de forma significativa o resíduo tributário em cadeia . No entanto, para que o crédito seja passível de aproveitamento,  será necessário um ajuste nas rotinas operacionais, como as de faturamento, contas a pagar e a receber, além da atualização dos sistemas de ERP. Os departamentos de compras, vendas, estoque e financeiro terão que se integrar de maneira mais eficiente, com um fluxo de informações mais ágil e preciso para garantir que os créditos tributários sejam registrados corretamente. Esse ajuste nos processos operacionais exigirá não apenas mudanças nas práticas diárias das equipes, mas também investimentos em tecnologia e treinamento para garantir que os novos procedimentos sejam aplicados de forma eficaz, evitando riscos de não conformidade e custos adicionais.</a:t>
            </a:r>
          </a:p>
          <a:p>
            <a:endParaRPr lang="pt-BR" dirty="0"/>
          </a:p>
        </p:txBody>
      </p:sp>
    </p:spTree>
    <p:extLst>
      <p:ext uri="{BB962C8B-B14F-4D97-AF65-F5344CB8AC3E}">
        <p14:creationId xmlns:p14="http://schemas.microsoft.com/office/powerpoint/2010/main" val="24338949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250785" cy="5143500"/>
          </a:xfrm>
          <a:prstGeom prst="rect">
            <a:avLst/>
          </a:prstGeom>
          <a:noFill/>
          <a:ln>
            <a:noFill/>
          </a:ln>
        </p:spPr>
      </p:pic>
      <p:sp>
        <p:nvSpPr>
          <p:cNvPr id="6" name="CaixaDeTexto 5">
            <a:extLst>
              <a:ext uri="{FF2B5EF4-FFF2-40B4-BE49-F238E27FC236}">
                <a16:creationId xmlns:a16="http://schemas.microsoft.com/office/drawing/2014/main" id="{C6540CF7-C151-49C7-8C4E-4990260ADBB8}"/>
              </a:ext>
            </a:extLst>
          </p:cNvPr>
          <p:cNvSpPr txBox="1"/>
          <p:nvPr/>
        </p:nvSpPr>
        <p:spPr>
          <a:xfrm>
            <a:off x="1274821" y="316596"/>
            <a:ext cx="6460870" cy="3785652"/>
          </a:xfrm>
          <a:prstGeom prst="rect">
            <a:avLst/>
          </a:prstGeom>
          <a:noFill/>
        </p:spPr>
        <p:txBody>
          <a:bodyPr wrap="square">
            <a:spAutoFit/>
          </a:bodyPr>
          <a:lstStyle/>
          <a:p>
            <a:r>
              <a:rPr lang="pt-BR" sz="1600" dirty="0"/>
              <a:t>b.     Adoção de Novas Ferramentas e Treinamento de Equipes</a:t>
            </a:r>
          </a:p>
          <a:p>
            <a:endParaRPr lang="pt-BR" sz="1600" dirty="0"/>
          </a:p>
          <a:p>
            <a:r>
              <a:rPr lang="pt-BR" sz="1600" dirty="0"/>
              <a:t>A transição para um novo modelo tributário exigirá que as empresas invistam em novas ferramentas e sistemas para suportar os ajustes fiscais incluindo a atualização dos </a:t>
            </a:r>
            <a:r>
              <a:rPr lang="pt-BR" sz="1600" dirty="0" err="1"/>
              <a:t>ERPs</a:t>
            </a:r>
            <a:r>
              <a:rPr lang="pt-BR" sz="1600" dirty="0"/>
              <a:t> e treinamentos específicos para as equipes de finanças, contabilidade e TI, a fim de garantir a correta aplicação das novas normas tributárias. As empresas que não conseguirem implementar esses ajustes de maneira eficiente podem enfrentar riscos de não conformidade, resultando em penalidades ou custos adicionais. Além disso, a mudança na estrutura tributária pode impactar diretamente a forma como as empresas negociam com fornecedores e clientes, afetando preços, competitividade e margem de lucro. Isso exigirá uma revisão contínua das estratégias comerciais e de compras para manter a sustentabilidade e a competitividade no novo cenário fiscal.</a:t>
            </a:r>
          </a:p>
        </p:txBody>
      </p:sp>
    </p:spTree>
    <p:extLst>
      <p:ext uri="{BB962C8B-B14F-4D97-AF65-F5344CB8AC3E}">
        <p14:creationId xmlns:p14="http://schemas.microsoft.com/office/powerpoint/2010/main" val="35196162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250785" cy="5143500"/>
          </a:xfrm>
          <a:prstGeom prst="rect">
            <a:avLst/>
          </a:prstGeom>
          <a:noFill/>
          <a:ln>
            <a:noFill/>
          </a:ln>
        </p:spPr>
      </p:pic>
      <p:sp>
        <p:nvSpPr>
          <p:cNvPr id="6" name="CaixaDeTexto 5">
            <a:extLst>
              <a:ext uri="{FF2B5EF4-FFF2-40B4-BE49-F238E27FC236}">
                <a16:creationId xmlns:a16="http://schemas.microsoft.com/office/drawing/2014/main" id="{96AFC6A4-9BFB-4118-9ED3-575BAD3F2919}"/>
              </a:ext>
            </a:extLst>
          </p:cNvPr>
          <p:cNvSpPr txBox="1"/>
          <p:nvPr/>
        </p:nvSpPr>
        <p:spPr>
          <a:xfrm>
            <a:off x="1014517" y="673134"/>
            <a:ext cx="7081594" cy="3262432"/>
          </a:xfrm>
          <a:prstGeom prst="rect">
            <a:avLst/>
          </a:prstGeom>
          <a:noFill/>
        </p:spPr>
        <p:txBody>
          <a:bodyPr wrap="square">
            <a:spAutoFit/>
          </a:bodyPr>
          <a:lstStyle/>
          <a:p>
            <a:endParaRPr lang="pt-BR" dirty="0"/>
          </a:p>
          <a:p>
            <a:r>
              <a:rPr lang="pt-BR" sz="1600" dirty="0"/>
              <a:t>c.      Revisão dos Processos de Relacionamento com Fornecedores e Clientes</a:t>
            </a:r>
          </a:p>
          <a:p>
            <a:endParaRPr lang="pt-BR" sz="1600" dirty="0"/>
          </a:p>
          <a:p>
            <a:r>
              <a:rPr lang="pt-BR" sz="1600" dirty="0"/>
              <a:t>A introdução das novas regras de tributação  pode alterar a relação das empresas com fornecedores e clientes, especialmente em termos de preços e condições de pagamento. Os novos tributos serão  tratados separadamente dos preços de venda, será necessário um controle rigoroso sobre margens de lucro, custos e estratégias de precificação. Além disso, empresas que atuam em diferentes estados precisarão considerar as variações nas alíquotas de IBS, o que exigirá uma reavaliação das operações de compras, vendas e logística para otimizar a carga tributária e melhorar a competitividade.</a:t>
            </a:r>
          </a:p>
        </p:txBody>
      </p:sp>
    </p:spTree>
    <p:extLst>
      <p:ext uri="{BB962C8B-B14F-4D97-AF65-F5344CB8AC3E}">
        <p14:creationId xmlns:p14="http://schemas.microsoft.com/office/powerpoint/2010/main" val="18765984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250785" cy="5143500"/>
          </a:xfrm>
          <a:prstGeom prst="rect">
            <a:avLst/>
          </a:prstGeom>
          <a:noFill/>
          <a:ln>
            <a:noFill/>
          </a:ln>
        </p:spPr>
      </p:pic>
      <p:sp>
        <p:nvSpPr>
          <p:cNvPr id="6" name="CaixaDeTexto 5">
            <a:extLst>
              <a:ext uri="{FF2B5EF4-FFF2-40B4-BE49-F238E27FC236}">
                <a16:creationId xmlns:a16="http://schemas.microsoft.com/office/drawing/2014/main" id="{665A0978-CD7C-4BD0-85D9-55EC498E0DB3}"/>
              </a:ext>
            </a:extLst>
          </p:cNvPr>
          <p:cNvSpPr txBox="1"/>
          <p:nvPr/>
        </p:nvSpPr>
        <p:spPr>
          <a:xfrm>
            <a:off x="1214750" y="667445"/>
            <a:ext cx="6861337" cy="2308324"/>
          </a:xfrm>
          <a:prstGeom prst="rect">
            <a:avLst/>
          </a:prstGeom>
          <a:noFill/>
        </p:spPr>
        <p:txBody>
          <a:bodyPr wrap="square">
            <a:spAutoFit/>
          </a:bodyPr>
          <a:lstStyle/>
          <a:p>
            <a:r>
              <a:rPr lang="pt-BR" sz="1600" dirty="0"/>
              <a:t>Conclusão</a:t>
            </a:r>
          </a:p>
          <a:p>
            <a:r>
              <a:rPr lang="pt-BR" sz="1600" dirty="0"/>
              <a:t>A reforma tributária trará uma reestruturação ampla na contabilidade e na gestão financeira das empresas brasileiras. Desde a atualização de sistemas contábeis e rotinas operacionais até o impacto nas demonstrações financeiras e nas projeções de fluxo de caixa, as empresas estarão suscetível a esta nova adaptação à um novo cenário fiscal. Investimentos em tecnologia, treinamento e planejamento financeiro serão os diferencias para assegurar conformidade e sustentabilidade em um ambiente tributário reformado.</a:t>
            </a:r>
          </a:p>
        </p:txBody>
      </p:sp>
    </p:spTree>
    <p:extLst>
      <p:ext uri="{BB962C8B-B14F-4D97-AF65-F5344CB8AC3E}">
        <p14:creationId xmlns:p14="http://schemas.microsoft.com/office/powerpoint/2010/main" val="20190948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250785" cy="5143500"/>
          </a:xfrm>
          <a:prstGeom prst="rect">
            <a:avLst/>
          </a:prstGeom>
          <a:noFill/>
          <a:ln>
            <a:noFill/>
          </a:ln>
        </p:spPr>
      </p:pic>
      <p:sp>
        <p:nvSpPr>
          <p:cNvPr id="6" name="CaixaDeTexto 5">
            <a:extLst>
              <a:ext uri="{FF2B5EF4-FFF2-40B4-BE49-F238E27FC236}">
                <a16:creationId xmlns:a16="http://schemas.microsoft.com/office/drawing/2014/main" id="{A391DA41-7216-4B86-BEB7-5996535139A2}"/>
              </a:ext>
            </a:extLst>
          </p:cNvPr>
          <p:cNvSpPr txBox="1"/>
          <p:nvPr/>
        </p:nvSpPr>
        <p:spPr>
          <a:xfrm>
            <a:off x="1134656" y="349969"/>
            <a:ext cx="7208409" cy="1954381"/>
          </a:xfrm>
          <a:prstGeom prst="rect">
            <a:avLst/>
          </a:prstGeom>
          <a:noFill/>
        </p:spPr>
        <p:txBody>
          <a:bodyPr wrap="square">
            <a:spAutoFit/>
          </a:bodyPr>
          <a:lstStyle/>
          <a:p>
            <a:r>
              <a:rPr lang="pt-BR" sz="1100" dirty="0"/>
              <a:t>Referências</a:t>
            </a:r>
          </a:p>
          <a:p>
            <a:endParaRPr lang="pt-BR" sz="1100" dirty="0"/>
          </a:p>
          <a:p>
            <a:r>
              <a:rPr lang="pt-BR" sz="1100" dirty="0"/>
              <a:t>Confederação Nacional da Indústria (CNI): “O Impacto das Reformas Tributárias no Setor Industrial”. Disponível em: https://www.portaldaindustria.com.br/cni/canais/reforma-tributaria/</a:t>
            </a:r>
          </a:p>
          <a:p>
            <a:r>
              <a:rPr lang="pt-BR" sz="1100" dirty="0"/>
              <a:t>Federação Brasileira de Bancos (Febraban): “Efeitos do Split </a:t>
            </a:r>
            <a:r>
              <a:rPr lang="pt-BR" sz="1100" dirty="0" err="1"/>
              <a:t>Payment</a:t>
            </a:r>
            <a:r>
              <a:rPr lang="pt-BR" sz="1100" dirty="0"/>
              <a:t> no Fluxo de Caixa Empresarial”. Disponível em: https://www1.folha.uol.com.br/blogs/que-imposto-e-esse/2024/06/split-payment-tem-impacto-em-caixa-de-empresas-mas-beneficio-supera-custo-diz-appy.shtml</a:t>
            </a:r>
          </a:p>
          <a:p>
            <a:r>
              <a:rPr lang="pt-BR" sz="1100" dirty="0"/>
              <a:t>Instituto Brasileiro de Planejamento e Tributação (IBPT): “Impactos do IVA na Margem de Lucro Empresarial”. Disponível em: https://www.ibpt.org.br</a:t>
            </a:r>
          </a:p>
          <a:p>
            <a:r>
              <a:rPr lang="pt-BR" sz="1100" dirty="0"/>
              <a:t>Federação das Indústrias do Estado de São Paulo (FIESP): Análise dos Benefícios Fiscais com a Reforma Tributária. Disponível em: https://www.fiesp.com.br/reforma-tributaria/</a:t>
            </a:r>
          </a:p>
        </p:txBody>
      </p:sp>
    </p:spTree>
    <p:extLst>
      <p:ext uri="{BB962C8B-B14F-4D97-AF65-F5344CB8AC3E}">
        <p14:creationId xmlns:p14="http://schemas.microsoft.com/office/powerpoint/2010/main" val="14264794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393793" y="-126815"/>
            <a:ext cx="9250785" cy="5143500"/>
          </a:xfrm>
          <a:prstGeom prst="rect">
            <a:avLst/>
          </a:prstGeom>
          <a:noFill/>
          <a:ln>
            <a:noFill/>
          </a:ln>
        </p:spPr>
      </p:pic>
      <p:sp>
        <p:nvSpPr>
          <p:cNvPr id="6" name="CaixaDeTexto 5">
            <a:extLst>
              <a:ext uri="{FF2B5EF4-FFF2-40B4-BE49-F238E27FC236}">
                <a16:creationId xmlns:a16="http://schemas.microsoft.com/office/drawing/2014/main" id="{AC2C6C6E-0862-429B-9ABE-C9A711562DB7}"/>
              </a:ext>
            </a:extLst>
          </p:cNvPr>
          <p:cNvSpPr txBox="1"/>
          <p:nvPr/>
        </p:nvSpPr>
        <p:spPr>
          <a:xfrm>
            <a:off x="287009" y="73204"/>
            <a:ext cx="7462030" cy="4278094"/>
          </a:xfrm>
          <a:prstGeom prst="rect">
            <a:avLst/>
          </a:prstGeom>
          <a:noFill/>
        </p:spPr>
        <p:txBody>
          <a:bodyPr wrap="square">
            <a:spAutoFit/>
          </a:bodyPr>
          <a:lstStyle/>
          <a:p>
            <a:r>
              <a:rPr lang="pt-BR" sz="1600" dirty="0"/>
              <a:t>Destaques da Reforma Tributária</a:t>
            </a:r>
          </a:p>
          <a:p>
            <a:endParaRPr lang="pt-BR" sz="1600" dirty="0"/>
          </a:p>
          <a:p>
            <a:r>
              <a:rPr lang="pt-BR" sz="1600" dirty="0"/>
              <a:t>Criação do IVA: A Reforma prevê a criação do IVA (Imposto sobre Valor Agregado), adotado em vários países. No Brasil, será dividido em dois tributos: o Imposto sobre Bens e Serviços (IBS), que substituirá o ICMS e ISS e a Contribuição sobre Bens e </a:t>
            </a:r>
            <a:r>
              <a:rPr lang="pt-BR" sz="1600" dirty="0" err="1"/>
              <a:t>Serivços</a:t>
            </a:r>
            <a:r>
              <a:rPr lang="pt-BR" sz="1600" dirty="0"/>
              <a:t> (CBS), no lugar do PIS, COFINS e IPI. Os detalhes das alíquotas ainda estão sendo discutidas, mas estudos da Receita Federal indicam que a carga tributária continuará elevada em comparação com os países da OCDE.</a:t>
            </a:r>
          </a:p>
          <a:p>
            <a:r>
              <a:rPr lang="pt-BR" sz="1600" dirty="0"/>
              <a:t>Imposto seletivo: Produtos como cigarros, bebidas alcoólicas e itens prejudiciais ao meio ambiente terão um Imposto Seletivo (IS) com alíquota extra para desestimular o consumo. As regras detalhadas ainda serão definidas.</a:t>
            </a:r>
          </a:p>
          <a:p>
            <a:r>
              <a:rPr lang="pt-BR" sz="1600" dirty="0"/>
              <a:t>Imposto no local de consumo e compensação: Para acabar com a guerra fiscal entre estados, que cria dificuldades operacionais para as empresas, o IBS será cobrado no local de consumo, e não mais na origem. Para compensar perdas de arrecadação, será criado o Fundo Nacional de Desenvolvimento Regional (FNDR). </a:t>
            </a:r>
          </a:p>
        </p:txBody>
      </p:sp>
    </p:spTree>
    <p:extLst>
      <p:ext uri="{BB962C8B-B14F-4D97-AF65-F5344CB8AC3E}">
        <p14:creationId xmlns:p14="http://schemas.microsoft.com/office/powerpoint/2010/main" val="13800661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250785" cy="5143500"/>
          </a:xfrm>
          <a:prstGeom prst="rect">
            <a:avLst/>
          </a:prstGeom>
          <a:noFill/>
          <a:ln>
            <a:noFill/>
          </a:ln>
        </p:spPr>
      </p:pic>
      <p:sp>
        <p:nvSpPr>
          <p:cNvPr id="6" name="CaixaDeTexto 5">
            <a:extLst>
              <a:ext uri="{FF2B5EF4-FFF2-40B4-BE49-F238E27FC236}">
                <a16:creationId xmlns:a16="http://schemas.microsoft.com/office/drawing/2014/main" id="{AB3F0D9C-CD89-49F3-8B17-2A502AB526AC}"/>
              </a:ext>
            </a:extLst>
          </p:cNvPr>
          <p:cNvSpPr txBox="1"/>
          <p:nvPr/>
        </p:nvSpPr>
        <p:spPr>
          <a:xfrm>
            <a:off x="1127982" y="457690"/>
            <a:ext cx="6934757" cy="3539430"/>
          </a:xfrm>
          <a:prstGeom prst="rect">
            <a:avLst/>
          </a:prstGeom>
          <a:noFill/>
        </p:spPr>
        <p:txBody>
          <a:bodyPr wrap="square">
            <a:spAutoFit/>
          </a:bodyPr>
          <a:lstStyle/>
          <a:p>
            <a:r>
              <a:rPr lang="pt-BR" sz="1600" dirty="0"/>
              <a:t>As empresas precisarão reavaliar suas estratégias de mercado, logística e incentivos fiscais diante dessas mudanças.</a:t>
            </a:r>
          </a:p>
          <a:p>
            <a:r>
              <a:rPr lang="pt-BR" sz="1600" dirty="0"/>
              <a:t>Isenções, “cesta básica” e </a:t>
            </a:r>
            <a:r>
              <a:rPr lang="pt-BR" sz="1600" dirty="0" err="1"/>
              <a:t>cashback</a:t>
            </a:r>
            <a:r>
              <a:rPr lang="pt-BR" sz="1600" dirty="0"/>
              <a:t>: Além da alíquota padrão, haverá alíquotas diferenciadas para setores como saúde e educação, isenção de impostos para produtos da cesta básica (a definir em lei complementar) e um modelo de </a:t>
            </a:r>
            <a:r>
              <a:rPr lang="pt-BR" sz="1600" dirty="0" err="1"/>
              <a:t>cashback</a:t>
            </a:r>
            <a:r>
              <a:rPr lang="pt-BR" sz="1600" dirty="0"/>
              <a:t> para devolver parte dos impostos às famílias de baixa renda.</a:t>
            </a:r>
          </a:p>
          <a:p>
            <a:r>
              <a:rPr lang="pt-BR" sz="1600" dirty="0"/>
              <a:t>Teto para o aumento de impostos: O texto prevê um limite para o aumento da carga tributária, calculado com base na arrecadação média de PIS, COFINS, IPI, ICMS e ISS entre 2012 e 2021, em relação ao PIB.</a:t>
            </a:r>
          </a:p>
          <a:p>
            <a:r>
              <a:rPr lang="pt-BR" sz="1600" dirty="0"/>
              <a:t>Apesar de aprovada, a Reforma Tributária ainda depende de leis complementares que definirão alíquotas e detalhes operacionais. Empresas e profissionais da área fiscal devem se preparar para constantes atualizações e ajustes no novo cenário tributário.</a:t>
            </a:r>
          </a:p>
        </p:txBody>
      </p:sp>
    </p:spTree>
    <p:extLst>
      <p:ext uri="{BB962C8B-B14F-4D97-AF65-F5344CB8AC3E}">
        <p14:creationId xmlns:p14="http://schemas.microsoft.com/office/powerpoint/2010/main" val="29036609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340400" y="0"/>
            <a:ext cx="9250785" cy="5143500"/>
          </a:xfrm>
          <a:prstGeom prst="rect">
            <a:avLst/>
          </a:prstGeom>
          <a:noFill/>
          <a:ln>
            <a:noFill/>
          </a:ln>
        </p:spPr>
      </p:pic>
      <p:sp>
        <p:nvSpPr>
          <p:cNvPr id="5" name="CaixaDeTexto 4">
            <a:extLst>
              <a:ext uri="{FF2B5EF4-FFF2-40B4-BE49-F238E27FC236}">
                <a16:creationId xmlns:a16="http://schemas.microsoft.com/office/drawing/2014/main" id="{E787593F-F11F-4DB3-BC38-BB241AB8B2B3}"/>
              </a:ext>
            </a:extLst>
          </p:cNvPr>
          <p:cNvSpPr txBox="1"/>
          <p:nvPr/>
        </p:nvSpPr>
        <p:spPr>
          <a:xfrm>
            <a:off x="680794" y="242247"/>
            <a:ext cx="8056064" cy="4278094"/>
          </a:xfrm>
          <a:prstGeom prst="rect">
            <a:avLst/>
          </a:prstGeom>
          <a:noFill/>
        </p:spPr>
        <p:txBody>
          <a:bodyPr wrap="square">
            <a:spAutoFit/>
          </a:bodyPr>
          <a:lstStyle/>
          <a:p>
            <a:r>
              <a:rPr lang="pt-BR" sz="1600" dirty="0"/>
              <a:t>Estratégias de Comunicação com a População</a:t>
            </a:r>
          </a:p>
          <a:p>
            <a:endParaRPr lang="pt-BR" sz="1600" dirty="0"/>
          </a:p>
          <a:p>
            <a:r>
              <a:rPr lang="pt-BR" sz="1600" dirty="0"/>
              <a:t>A comunicação sobre a reforma é crucial. Sem uma estratégia clara, acessível e transparente, o contribuinte pode se sentir alheio ou até enganado pelo processo. O governo e os órgãos responsáveis devem investir em campanhas educativas que expliquem:</a:t>
            </a:r>
          </a:p>
          <a:p>
            <a:endParaRPr lang="pt-BR" sz="1600" dirty="0"/>
          </a:p>
          <a:p>
            <a:r>
              <a:rPr lang="pt-BR" sz="1600" dirty="0"/>
              <a:t>O que muda com a reforma;</a:t>
            </a:r>
          </a:p>
          <a:p>
            <a:endParaRPr lang="pt-BR" sz="1600" dirty="0"/>
          </a:p>
          <a:p>
            <a:r>
              <a:rPr lang="pt-BR" sz="1600" dirty="0"/>
              <a:t>Como isso afeta o cotidiano das pessoas;</a:t>
            </a:r>
          </a:p>
          <a:p>
            <a:endParaRPr lang="pt-BR" sz="1600" dirty="0"/>
          </a:p>
          <a:p>
            <a:r>
              <a:rPr lang="pt-BR" sz="1600" dirty="0"/>
              <a:t>Quais os benefícios esperados e os possíveis efeitos colaterais.</a:t>
            </a:r>
          </a:p>
          <a:p>
            <a:endParaRPr lang="pt-BR" sz="1600" dirty="0"/>
          </a:p>
          <a:p>
            <a:r>
              <a:rPr lang="pt-BR" sz="1600" dirty="0"/>
              <a:t>Ferramentas digitais, linguagem simples e exemplos práticos devem ser usados para alcançar diferentes públicos, especialmente os mais vulneráveis ou com menor acesso à informação. A confiança da população depende, em grande parte, da clareza com que as mudanças são apresentadas.</a:t>
            </a:r>
          </a:p>
        </p:txBody>
      </p:sp>
    </p:spTree>
    <p:extLst>
      <p:ext uri="{BB962C8B-B14F-4D97-AF65-F5344CB8AC3E}">
        <p14:creationId xmlns:p14="http://schemas.microsoft.com/office/powerpoint/2010/main" val="42815217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250785" cy="5143500"/>
          </a:xfrm>
          <a:prstGeom prst="rect">
            <a:avLst/>
          </a:prstGeom>
          <a:noFill/>
          <a:ln>
            <a:noFill/>
          </a:ln>
        </p:spPr>
      </p:pic>
      <p:sp>
        <p:nvSpPr>
          <p:cNvPr id="5" name="CaixaDeTexto 4">
            <a:extLst>
              <a:ext uri="{FF2B5EF4-FFF2-40B4-BE49-F238E27FC236}">
                <a16:creationId xmlns:a16="http://schemas.microsoft.com/office/drawing/2014/main" id="{996A8C65-5720-4B54-8E55-5AB28B4DC36E}"/>
              </a:ext>
            </a:extLst>
          </p:cNvPr>
          <p:cNvSpPr txBox="1"/>
          <p:nvPr/>
        </p:nvSpPr>
        <p:spPr>
          <a:xfrm>
            <a:off x="754213" y="673134"/>
            <a:ext cx="7488736" cy="3293209"/>
          </a:xfrm>
          <a:prstGeom prst="rect">
            <a:avLst/>
          </a:prstGeom>
          <a:noFill/>
        </p:spPr>
        <p:txBody>
          <a:bodyPr wrap="square">
            <a:spAutoFit/>
          </a:bodyPr>
          <a:lstStyle/>
          <a:p>
            <a:r>
              <a:rPr lang="pt-BR" sz="1600" dirty="0"/>
              <a:t>Responsabilização dos Governantes</a:t>
            </a:r>
          </a:p>
          <a:p>
            <a:endParaRPr lang="pt-BR" sz="1600" dirty="0"/>
          </a:p>
          <a:p>
            <a:r>
              <a:rPr lang="pt-BR" sz="1600" dirty="0"/>
              <a:t>Implementar uma reforma dessa magnitude requer responsabilidade técnica e política. Os governantes — em todas as esferas — devem ser cobrados por garantir que a transição seja justa, equilibrada e transparente. É fundamental que a sociedade civil, o setor privado e os órgãos de controle acompanhem a implementação das novas regras, fiscalizem os impactos reais e exijam ajustes quando necessário.</a:t>
            </a:r>
          </a:p>
          <a:p>
            <a:endParaRPr lang="pt-BR" sz="1600" dirty="0"/>
          </a:p>
          <a:p>
            <a:r>
              <a:rPr lang="pt-BR" sz="1600" dirty="0"/>
              <a:t>A responsabilização também passa pela equidade: se a reforma aumentar a desigualdade ou sobrecarregar os mais pobres, os gestores públicos deverão responder por isso. O novo modelo precisa ser constantemente avaliado quanto aos seus efeitos distributivos e sua capacidade de promover justiça fiscal.</a:t>
            </a:r>
          </a:p>
        </p:txBody>
      </p:sp>
    </p:spTree>
    <p:extLst>
      <p:ext uri="{BB962C8B-B14F-4D97-AF65-F5344CB8AC3E}">
        <p14:creationId xmlns:p14="http://schemas.microsoft.com/office/powerpoint/2010/main" val="14408340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143990" cy="5143500"/>
          </a:xfrm>
          <a:prstGeom prst="rect">
            <a:avLst/>
          </a:prstGeom>
          <a:noFill/>
          <a:ln>
            <a:noFill/>
          </a:ln>
        </p:spPr>
      </p:pic>
      <p:sp>
        <p:nvSpPr>
          <p:cNvPr id="5" name="CaixaDeTexto 4">
            <a:extLst>
              <a:ext uri="{FF2B5EF4-FFF2-40B4-BE49-F238E27FC236}">
                <a16:creationId xmlns:a16="http://schemas.microsoft.com/office/drawing/2014/main" id="{AF93A96D-108A-4D4A-997C-D2E33158FEA2}"/>
              </a:ext>
            </a:extLst>
          </p:cNvPr>
          <p:cNvSpPr txBox="1"/>
          <p:nvPr/>
        </p:nvSpPr>
        <p:spPr>
          <a:xfrm>
            <a:off x="1855497" y="787585"/>
            <a:ext cx="5045886" cy="2246769"/>
          </a:xfrm>
          <a:prstGeom prst="rect">
            <a:avLst/>
          </a:prstGeom>
          <a:noFill/>
        </p:spPr>
        <p:txBody>
          <a:bodyPr wrap="square">
            <a:spAutoFit/>
          </a:bodyPr>
          <a:lstStyle/>
          <a:p>
            <a:pPr algn="just"/>
            <a:r>
              <a:rPr lang="pt-BR" sz="2800" dirty="0"/>
              <a:t>Impactos no Contribuinte;</a:t>
            </a:r>
          </a:p>
          <a:p>
            <a:pPr algn="just"/>
            <a:r>
              <a:rPr lang="pt-BR" sz="2800" dirty="0"/>
              <a:t>Estratégias de Comunicação e Responsabilização Governamental com a</a:t>
            </a:r>
          </a:p>
          <a:p>
            <a:pPr algn="just"/>
            <a:r>
              <a:rPr lang="pt-BR" sz="2800" dirty="0"/>
              <a:t>Reforma Tributária </a:t>
            </a:r>
          </a:p>
        </p:txBody>
      </p:sp>
    </p:spTree>
    <p:extLst>
      <p:ext uri="{BB962C8B-B14F-4D97-AF65-F5344CB8AC3E}">
        <p14:creationId xmlns:p14="http://schemas.microsoft.com/office/powerpoint/2010/main" val="12864234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250785" cy="5143500"/>
          </a:xfrm>
          <a:prstGeom prst="rect">
            <a:avLst/>
          </a:prstGeom>
          <a:noFill/>
          <a:ln>
            <a:noFill/>
          </a:ln>
        </p:spPr>
      </p:pic>
      <p:sp>
        <p:nvSpPr>
          <p:cNvPr id="5" name="CaixaDeTexto 4">
            <a:extLst>
              <a:ext uri="{FF2B5EF4-FFF2-40B4-BE49-F238E27FC236}">
                <a16:creationId xmlns:a16="http://schemas.microsoft.com/office/drawing/2014/main" id="{EF93B964-0FD5-4B87-9662-63CCB96102AD}"/>
              </a:ext>
            </a:extLst>
          </p:cNvPr>
          <p:cNvSpPr txBox="1"/>
          <p:nvPr/>
        </p:nvSpPr>
        <p:spPr>
          <a:xfrm>
            <a:off x="1054564" y="1319465"/>
            <a:ext cx="7001500" cy="2308324"/>
          </a:xfrm>
          <a:prstGeom prst="rect">
            <a:avLst/>
          </a:prstGeom>
          <a:noFill/>
        </p:spPr>
        <p:txBody>
          <a:bodyPr wrap="square">
            <a:spAutoFit/>
          </a:bodyPr>
          <a:lstStyle/>
          <a:p>
            <a:r>
              <a:rPr lang="pt-BR" sz="1600" dirty="0"/>
              <a:t>Conclusão</a:t>
            </a:r>
          </a:p>
          <a:p>
            <a:endParaRPr lang="pt-BR" sz="1600" dirty="0"/>
          </a:p>
          <a:p>
            <a:r>
              <a:rPr lang="pt-BR" sz="1600" dirty="0"/>
              <a:t>A reforma tributária brasileira marca um ponto de virada para o sistema fiscal do país. Seu sucesso dependerá não apenas da qualidade técnica das mudanças, mas também da forma como elas serão implementadas, comunicadas e fiscalizadas. Proteger o contribuinte, garantir a transparência e responsabilizar os governantes são pilares essenciais para que a reforma não apenas mude o sistema, mas melhore de fato a vida dos brasileiros.</a:t>
            </a:r>
          </a:p>
        </p:txBody>
      </p:sp>
    </p:spTree>
    <p:extLst>
      <p:ext uri="{BB962C8B-B14F-4D97-AF65-F5344CB8AC3E}">
        <p14:creationId xmlns:p14="http://schemas.microsoft.com/office/powerpoint/2010/main" val="18855057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250785" cy="5143500"/>
          </a:xfrm>
          <a:prstGeom prst="rect">
            <a:avLst/>
          </a:prstGeom>
          <a:noFill/>
          <a:ln>
            <a:noFill/>
          </a:ln>
        </p:spPr>
      </p:pic>
      <p:sp>
        <p:nvSpPr>
          <p:cNvPr id="5" name="CaixaDeTexto 4">
            <a:extLst>
              <a:ext uri="{FF2B5EF4-FFF2-40B4-BE49-F238E27FC236}">
                <a16:creationId xmlns:a16="http://schemas.microsoft.com/office/drawing/2014/main" id="{EF93B964-0FD5-4B87-9662-63CCB96102AD}"/>
              </a:ext>
            </a:extLst>
          </p:cNvPr>
          <p:cNvSpPr txBox="1"/>
          <p:nvPr/>
        </p:nvSpPr>
        <p:spPr>
          <a:xfrm>
            <a:off x="1054564" y="1319465"/>
            <a:ext cx="7001500" cy="1815882"/>
          </a:xfrm>
          <a:prstGeom prst="rect">
            <a:avLst/>
          </a:prstGeom>
          <a:noFill/>
        </p:spPr>
        <p:txBody>
          <a:bodyPr wrap="square">
            <a:spAutoFit/>
          </a:bodyPr>
          <a:lstStyle/>
          <a:p>
            <a:pPr algn="ctr"/>
            <a:endParaRPr lang="pt-BR" sz="4800" dirty="0"/>
          </a:p>
          <a:p>
            <a:pPr algn="ctr"/>
            <a:r>
              <a:rPr lang="pt-BR" sz="4800" dirty="0"/>
              <a:t>Obrigado</a:t>
            </a:r>
          </a:p>
          <a:p>
            <a:endParaRPr lang="pt-BR" sz="1600" dirty="0"/>
          </a:p>
        </p:txBody>
      </p:sp>
    </p:spTree>
    <p:extLst>
      <p:ext uri="{BB962C8B-B14F-4D97-AF65-F5344CB8AC3E}">
        <p14:creationId xmlns:p14="http://schemas.microsoft.com/office/powerpoint/2010/main" val="7314121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143990" cy="5143500"/>
          </a:xfrm>
          <a:prstGeom prst="rect">
            <a:avLst/>
          </a:prstGeom>
          <a:noFill/>
          <a:ln>
            <a:noFill/>
          </a:ln>
        </p:spPr>
      </p:pic>
      <p:sp>
        <p:nvSpPr>
          <p:cNvPr id="5" name="CaixaDeTexto 4">
            <a:extLst>
              <a:ext uri="{FF2B5EF4-FFF2-40B4-BE49-F238E27FC236}">
                <a16:creationId xmlns:a16="http://schemas.microsoft.com/office/drawing/2014/main" id="{CA4CE960-FD20-4B2B-AE46-D5750715C159}"/>
              </a:ext>
            </a:extLst>
          </p:cNvPr>
          <p:cNvSpPr txBox="1"/>
          <p:nvPr/>
        </p:nvSpPr>
        <p:spPr>
          <a:xfrm>
            <a:off x="914400" y="1211743"/>
            <a:ext cx="7515434" cy="2585323"/>
          </a:xfrm>
          <a:prstGeom prst="rect">
            <a:avLst/>
          </a:prstGeom>
          <a:noFill/>
        </p:spPr>
        <p:txBody>
          <a:bodyPr wrap="square">
            <a:spAutoFit/>
          </a:bodyPr>
          <a:lstStyle/>
          <a:p>
            <a:r>
              <a:rPr lang="pt-BR" sz="1800" dirty="0"/>
              <a:t>A recente reforma tributária brasileira, uma das mais aguardadas e debatidas nas últimas décadas, promete reestruturar profundamente o sistema de arrecadação de tributos no país. Com a criação do Imposto sobre Valor Adicionado (IVA) dual — que unifica tributos federais, estaduais e municipais —, o novo modelo visa simplificar a cobrança, reduzir a cumulatividade e aumentar a transparência. No entanto, seus efeitos diretos sobre o contribuinte, a forma como esses impactos são comunicados e a responsabilidade dos governantes nessa transição exigem atenção crítica.</a:t>
            </a:r>
          </a:p>
        </p:txBody>
      </p:sp>
    </p:spTree>
    <p:extLst>
      <p:ext uri="{BB962C8B-B14F-4D97-AF65-F5344CB8AC3E}">
        <p14:creationId xmlns:p14="http://schemas.microsoft.com/office/powerpoint/2010/main" val="896506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396417" y="0"/>
            <a:ext cx="9540407" cy="5143500"/>
          </a:xfrm>
          <a:prstGeom prst="rect">
            <a:avLst/>
          </a:prstGeom>
          <a:noFill/>
          <a:ln>
            <a:noFill/>
          </a:ln>
        </p:spPr>
      </p:pic>
      <p:sp>
        <p:nvSpPr>
          <p:cNvPr id="5" name="CaixaDeTexto 4">
            <a:extLst>
              <a:ext uri="{FF2B5EF4-FFF2-40B4-BE49-F238E27FC236}">
                <a16:creationId xmlns:a16="http://schemas.microsoft.com/office/drawing/2014/main" id="{4923405F-995D-4D8E-AF5A-31E82EEF04A0}"/>
              </a:ext>
            </a:extLst>
          </p:cNvPr>
          <p:cNvSpPr txBox="1"/>
          <p:nvPr/>
        </p:nvSpPr>
        <p:spPr>
          <a:xfrm>
            <a:off x="353746" y="320374"/>
            <a:ext cx="7341898" cy="3539430"/>
          </a:xfrm>
          <a:prstGeom prst="rect">
            <a:avLst/>
          </a:prstGeom>
          <a:noFill/>
        </p:spPr>
        <p:txBody>
          <a:bodyPr wrap="square">
            <a:spAutoFit/>
          </a:bodyPr>
          <a:lstStyle/>
          <a:p>
            <a:pPr algn="just"/>
            <a:r>
              <a:rPr lang="pt-BR" sz="1600" dirty="0"/>
              <a:t>Impactos para o Contribuinte</a:t>
            </a:r>
          </a:p>
          <a:p>
            <a:pPr algn="just"/>
            <a:endParaRPr lang="pt-BR" sz="1600" dirty="0"/>
          </a:p>
          <a:p>
            <a:pPr algn="just"/>
            <a:r>
              <a:rPr lang="pt-BR" sz="1600" dirty="0"/>
              <a:t>Para o cidadão comum, a reforma traz promessas e desafios. A simplificação do sistema pode, no médio e longo prazo, reduzir a complexidade do pagamento de impostos e os custos indiretos da burocracia fiscal. No entanto, no curto prazo, há riscos de aumento de carga tributária para determinados setores e consumidores, especialmente se não houver mecanismos eficazes de compensação ou calibragem das alíquotas.</a:t>
            </a:r>
          </a:p>
          <a:p>
            <a:pPr algn="just"/>
            <a:endParaRPr lang="pt-BR" sz="1600" dirty="0"/>
          </a:p>
          <a:p>
            <a:pPr algn="just"/>
            <a:r>
              <a:rPr lang="pt-BR" sz="1600" dirty="0"/>
              <a:t>Além disso, o consumidor pode enfrentar mudanças nos preços finais de produtos e serviços, à medida que as empresas readéquam suas estruturas tributárias. A desoneração de alguns setores e o aumento da carga sobre outros devem ser acompanhados de perto para evitar desequilíbrios e injustiças fiscais.</a:t>
            </a:r>
          </a:p>
        </p:txBody>
      </p:sp>
    </p:spTree>
    <p:extLst>
      <p:ext uri="{BB962C8B-B14F-4D97-AF65-F5344CB8AC3E}">
        <p14:creationId xmlns:p14="http://schemas.microsoft.com/office/powerpoint/2010/main" val="1134151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143990" cy="5143500"/>
          </a:xfrm>
          <a:prstGeom prst="rect">
            <a:avLst/>
          </a:prstGeom>
          <a:noFill/>
          <a:ln>
            <a:noFill/>
          </a:ln>
        </p:spPr>
      </p:pic>
      <p:sp>
        <p:nvSpPr>
          <p:cNvPr id="5" name="CaixaDeTexto 4">
            <a:extLst>
              <a:ext uri="{FF2B5EF4-FFF2-40B4-BE49-F238E27FC236}">
                <a16:creationId xmlns:a16="http://schemas.microsoft.com/office/drawing/2014/main" id="{2EF26A4B-63FE-4932-91D9-95D3C4F7A7D7}"/>
              </a:ext>
            </a:extLst>
          </p:cNvPr>
          <p:cNvSpPr txBox="1"/>
          <p:nvPr/>
        </p:nvSpPr>
        <p:spPr>
          <a:xfrm>
            <a:off x="921075" y="193559"/>
            <a:ext cx="7175036" cy="4278094"/>
          </a:xfrm>
          <a:prstGeom prst="rect">
            <a:avLst/>
          </a:prstGeom>
          <a:noFill/>
        </p:spPr>
        <p:txBody>
          <a:bodyPr wrap="square">
            <a:spAutoFit/>
          </a:bodyPr>
          <a:lstStyle/>
          <a:p>
            <a:r>
              <a:rPr lang="pt-BR" sz="1600" dirty="0"/>
              <a:t>A reforma tributária já constitucionalizada através da EC nº 132/2023 e que já avançou no plano infraconstitucional com a instituição dos novos tributos CBS, IBS e IS, teve como motivação preponderante a simplificação do sistema tributário, ou pelo menos, reduzir a complexidade do modelo atual, que dificulta a observância da conformidade com relação às obrigações tributárias, considerado um dos motivos do entrave ao desenvolvimento econômico.</a:t>
            </a:r>
          </a:p>
          <a:p>
            <a:endParaRPr lang="pt-BR" sz="1600" dirty="0"/>
          </a:p>
          <a:p>
            <a:r>
              <a:rPr lang="pt-BR" sz="1600" dirty="0"/>
              <a:t>Ao lado desta redução de complexidade almejada, que não sabemos exatamente se será alcançada no seus propósitos estabelecidos no projeto original, não podemos deixar de perceber o viés inclusivo do novo sistema tributário, ao descrever as materialidades de incidência dos novos tributos de modo a alcançar atividades econômicas antes não tributadas, ou por vácuo legislativo, permitindo interpretações díspares sobre a tributação, ou por opção política de entes tributantes, proporcionando uma melhor distribuição da carga tributária, com maior rigor na observância do princípio da capacidade contributiva </a:t>
            </a:r>
          </a:p>
        </p:txBody>
      </p:sp>
    </p:spTree>
    <p:extLst>
      <p:ext uri="{BB962C8B-B14F-4D97-AF65-F5344CB8AC3E}">
        <p14:creationId xmlns:p14="http://schemas.microsoft.com/office/powerpoint/2010/main" val="16150028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143990" cy="5143500"/>
          </a:xfrm>
          <a:prstGeom prst="rect">
            <a:avLst/>
          </a:prstGeom>
          <a:noFill/>
          <a:ln>
            <a:noFill/>
          </a:ln>
        </p:spPr>
      </p:pic>
      <p:sp>
        <p:nvSpPr>
          <p:cNvPr id="6" name="CaixaDeTexto 5">
            <a:extLst>
              <a:ext uri="{FF2B5EF4-FFF2-40B4-BE49-F238E27FC236}">
                <a16:creationId xmlns:a16="http://schemas.microsoft.com/office/drawing/2014/main" id="{1BB488DB-C5A4-47DB-8C94-8DC6F8097D1F}"/>
              </a:ext>
            </a:extLst>
          </p:cNvPr>
          <p:cNvSpPr txBox="1"/>
          <p:nvPr/>
        </p:nvSpPr>
        <p:spPr>
          <a:xfrm>
            <a:off x="967796" y="242247"/>
            <a:ext cx="7121640" cy="3785652"/>
          </a:xfrm>
          <a:prstGeom prst="rect">
            <a:avLst/>
          </a:prstGeom>
          <a:noFill/>
        </p:spPr>
        <p:txBody>
          <a:bodyPr wrap="square">
            <a:spAutoFit/>
          </a:bodyPr>
          <a:lstStyle/>
          <a:p>
            <a:r>
              <a:rPr lang="pt-BR" sz="1600" dirty="0"/>
              <a:t>O efeito inclusivo ocorre, num primeiro momento, com relação aos serviços prestados não mencionados expressamente na lista de serviços anexa à Lei Complementar nº 116/2003, sobre os quais ainda restam dúvidas, para setores da doutrina, sobre a sua tributação. Ocorre que se formaram duas correntes distintas sobre a condição taxativa ou exemplificativa da lista de serviços anexa à referida lei. Para os defensores da taxatividade, não seriam tributados os serviços não listados expressamente na norma.</a:t>
            </a:r>
          </a:p>
          <a:p>
            <a:endParaRPr lang="pt-BR" sz="1600" dirty="0"/>
          </a:p>
          <a:p>
            <a:r>
              <a:rPr lang="pt-BR" sz="1600" dirty="0"/>
              <a:t>Essa interpretação sempre tem causado injustiças tributárias, em que determinados contribuintes eram desonerados do pagamento do ISS pelo simples fato de seus serviços não constarem expressamente na lei. Com a reforma tributária, toda esta discussão se dissipará e não fará mais sentido, considerando que a incidência dos novos tributos, CBS e IBS, será sobre operações onerosas com bens e serviços (artigo 4º, LC nº 214/2025), sem distinções.</a:t>
            </a:r>
          </a:p>
        </p:txBody>
      </p:sp>
    </p:spTree>
    <p:extLst>
      <p:ext uri="{BB962C8B-B14F-4D97-AF65-F5344CB8AC3E}">
        <p14:creationId xmlns:p14="http://schemas.microsoft.com/office/powerpoint/2010/main" val="39059513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10" y="-186482"/>
            <a:ext cx="9143990" cy="5143500"/>
          </a:xfrm>
          <a:prstGeom prst="rect">
            <a:avLst/>
          </a:prstGeom>
          <a:noFill/>
          <a:ln>
            <a:noFill/>
          </a:ln>
        </p:spPr>
      </p:pic>
      <p:sp>
        <p:nvSpPr>
          <p:cNvPr id="6" name="CaixaDeTexto 5">
            <a:extLst>
              <a:ext uri="{FF2B5EF4-FFF2-40B4-BE49-F238E27FC236}">
                <a16:creationId xmlns:a16="http://schemas.microsoft.com/office/drawing/2014/main" id="{3292C827-1A18-47AA-A95B-79849A64A7F4}"/>
              </a:ext>
            </a:extLst>
          </p:cNvPr>
          <p:cNvSpPr txBox="1"/>
          <p:nvPr/>
        </p:nvSpPr>
        <p:spPr>
          <a:xfrm>
            <a:off x="654096" y="186481"/>
            <a:ext cx="7522108" cy="3785652"/>
          </a:xfrm>
          <a:prstGeom prst="rect">
            <a:avLst/>
          </a:prstGeom>
          <a:noFill/>
        </p:spPr>
        <p:txBody>
          <a:bodyPr wrap="square">
            <a:spAutoFit/>
          </a:bodyPr>
          <a:lstStyle/>
          <a:p>
            <a:pPr algn="just"/>
            <a:r>
              <a:rPr lang="pt-BR" sz="1600" dirty="0"/>
              <a:t>Para garantir a amplitude da incidência, o artigo 156-A, § 1º, I, da Constituição, com a redação dada pela EC nº 132/2023, a incidência será sobre bens materiais ou imateriais, inclusive direitos e serviços. Fica também para o passado toda a teorização do conceito de serviços, conectado com a obrigação de fazer, numa concepção civilista, para efeitos de aplicação da norma tributária de incidência.</a:t>
            </a:r>
          </a:p>
          <a:p>
            <a:pPr algn="just"/>
            <a:endParaRPr lang="pt-BR" sz="1600" dirty="0"/>
          </a:p>
          <a:p>
            <a:pPr algn="just"/>
            <a:r>
              <a:rPr lang="pt-BR" sz="1600" dirty="0"/>
              <a:t>Portanto, a tributação será sobre as utilidades econômicas de maneira geral, sejam elas materializadas por meio de bens, direitos ou serviços sem delimitações por conta de listagens expressas ou em razão de contornos conceituais. De forma resumida, e para uma melhor compreensão, ainda que talvez se distancia do rigor técnico conceitual, poderíamos dizer que a tributação será sobre o faturamento.</a:t>
            </a:r>
          </a:p>
          <a:p>
            <a:pPr algn="just"/>
            <a:endParaRPr lang="pt-BR" sz="1600" dirty="0"/>
          </a:p>
          <a:p>
            <a:pPr algn="just"/>
            <a:r>
              <a:rPr lang="pt-BR" sz="1600" dirty="0"/>
              <a:t>.</a:t>
            </a:r>
          </a:p>
        </p:txBody>
      </p:sp>
    </p:spTree>
    <p:extLst>
      <p:ext uri="{BB962C8B-B14F-4D97-AF65-F5344CB8AC3E}">
        <p14:creationId xmlns:p14="http://schemas.microsoft.com/office/powerpoint/2010/main" val="31446406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143990" cy="5143500"/>
          </a:xfrm>
          <a:prstGeom prst="rect">
            <a:avLst/>
          </a:prstGeom>
          <a:noFill/>
          <a:ln>
            <a:noFill/>
          </a:ln>
        </p:spPr>
      </p:pic>
      <p:sp>
        <p:nvSpPr>
          <p:cNvPr id="6" name="CaixaDeTexto 5">
            <a:extLst>
              <a:ext uri="{FF2B5EF4-FFF2-40B4-BE49-F238E27FC236}">
                <a16:creationId xmlns:a16="http://schemas.microsoft.com/office/drawing/2014/main" id="{88717C4B-25A2-4921-8C26-E08A73FD70DE}"/>
              </a:ext>
            </a:extLst>
          </p:cNvPr>
          <p:cNvSpPr txBox="1"/>
          <p:nvPr/>
        </p:nvSpPr>
        <p:spPr>
          <a:xfrm>
            <a:off x="627399" y="260304"/>
            <a:ext cx="7555480" cy="3293209"/>
          </a:xfrm>
          <a:prstGeom prst="rect">
            <a:avLst/>
          </a:prstGeom>
          <a:noFill/>
        </p:spPr>
        <p:txBody>
          <a:bodyPr wrap="square">
            <a:spAutoFit/>
          </a:bodyPr>
          <a:lstStyle/>
          <a:p>
            <a:r>
              <a:rPr lang="pt-BR" sz="1600" dirty="0"/>
              <a:t>Inclusiva também será a reforma tributária com relação à cobrança do imposto sobre serviços prestados em alguns pequenos municípios que nem sempre dispensam a atenção para este imposto sobre serviços de sua competência; mesmo que o instituam, não mantêm uma estrutura mínima de fiscalização, abrindo o caminho para as práticas de sonegação de forma generalizada</a:t>
            </a:r>
          </a:p>
          <a:p>
            <a:endParaRPr lang="pt-BR" sz="1600" dirty="0"/>
          </a:p>
          <a:p>
            <a:endParaRPr lang="pt-BR" sz="1600" dirty="0"/>
          </a:p>
          <a:p>
            <a:endParaRPr lang="pt-BR" sz="1600" dirty="0"/>
          </a:p>
          <a:p>
            <a:endParaRPr lang="pt-BR" sz="1600" dirty="0"/>
          </a:p>
          <a:p>
            <a:endParaRPr lang="pt-BR" sz="1600" dirty="0"/>
          </a:p>
          <a:p>
            <a:endParaRPr lang="pt-BR" sz="1600" dirty="0"/>
          </a:p>
          <a:p>
            <a:endParaRPr lang="pt-BR" sz="1600" dirty="0"/>
          </a:p>
          <a:p>
            <a:endParaRPr lang="pt-BR" sz="1600" dirty="0"/>
          </a:p>
        </p:txBody>
      </p:sp>
      <p:sp>
        <p:nvSpPr>
          <p:cNvPr id="7" name="CaixaDeTexto 6">
            <a:extLst>
              <a:ext uri="{FF2B5EF4-FFF2-40B4-BE49-F238E27FC236}">
                <a16:creationId xmlns:a16="http://schemas.microsoft.com/office/drawing/2014/main" id="{44B6AEC9-48C1-4957-B1E1-8FD6792AB4DB}"/>
              </a:ext>
            </a:extLst>
          </p:cNvPr>
          <p:cNvSpPr txBox="1"/>
          <p:nvPr/>
        </p:nvSpPr>
        <p:spPr>
          <a:xfrm>
            <a:off x="567329" y="1668612"/>
            <a:ext cx="7555479" cy="2062103"/>
          </a:xfrm>
          <a:prstGeom prst="rect">
            <a:avLst/>
          </a:prstGeom>
          <a:noFill/>
        </p:spPr>
        <p:txBody>
          <a:bodyPr wrap="square">
            <a:spAutoFit/>
          </a:bodyPr>
          <a:lstStyle/>
          <a:p>
            <a:r>
              <a:rPr lang="pt-BR" sz="1600" dirty="0"/>
              <a:t>Mas a maior consequência inclusiva irá ocorrer no direito constitucional do contencioso administrativo tributário [2], visto que atualmente aos contribuintes destes municípios menores é negado este direito contraditório, diante da ausência de órgão de julgamento próprio, dentro dos parâmetros do devido processo legal. Sem o órgão de julgamento estruturado, quem julga as impugnações é o secretário de finanças do município, ou os próprios agentes fiscais se revezam na função de julgador para a análise dos trabalhos do seu colega.</a:t>
            </a:r>
          </a:p>
        </p:txBody>
      </p:sp>
    </p:spTree>
    <p:extLst>
      <p:ext uri="{BB962C8B-B14F-4D97-AF65-F5344CB8AC3E}">
        <p14:creationId xmlns:p14="http://schemas.microsoft.com/office/powerpoint/2010/main" val="3517571046"/>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4039</Words>
  <Application>Microsoft Office PowerPoint</Application>
  <PresentationFormat>Apresentação na tela (16:9)</PresentationFormat>
  <Paragraphs>111</Paragraphs>
  <Slides>31</Slides>
  <Notes>31</Notes>
  <HiddenSlides>0</HiddenSlides>
  <MMClips>0</MMClips>
  <ScaleCrop>false</ScaleCrop>
  <HeadingPairs>
    <vt:vector size="6" baseType="variant">
      <vt:variant>
        <vt:lpstr>Fontes usadas</vt:lpstr>
      </vt:variant>
      <vt:variant>
        <vt:i4>1</vt:i4>
      </vt:variant>
      <vt:variant>
        <vt:lpstr>Tema</vt:lpstr>
      </vt:variant>
      <vt:variant>
        <vt:i4>1</vt:i4>
      </vt:variant>
      <vt:variant>
        <vt:lpstr>Títulos de slides</vt:lpstr>
      </vt:variant>
      <vt:variant>
        <vt:i4>31</vt:i4>
      </vt:variant>
    </vt:vector>
  </HeadingPairs>
  <TitlesOfParts>
    <vt:vector size="33" baseType="lpstr">
      <vt:lpstr>Arial</vt:lpstr>
      <vt:lpstr>Simple Light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Denise Toniolo</dc:creator>
  <cp:lastModifiedBy>Denise Toniolo</cp:lastModifiedBy>
  <cp:revision>3</cp:revision>
  <dcterms:modified xsi:type="dcterms:W3CDTF">2025-05-15T22:25:59Z</dcterms:modified>
</cp:coreProperties>
</file>